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810" r:id="rId3"/>
    <p:sldId id="788" r:id="rId4"/>
    <p:sldId id="812" r:id="rId5"/>
    <p:sldId id="791" r:id="rId6"/>
    <p:sldId id="792" r:id="rId7"/>
    <p:sldId id="793" r:id="rId8"/>
    <p:sldId id="795" r:id="rId9"/>
    <p:sldId id="809" r:id="rId10"/>
    <p:sldId id="808" r:id="rId11"/>
    <p:sldId id="796" r:id="rId12"/>
    <p:sldId id="797" r:id="rId13"/>
    <p:sldId id="799" r:id="rId14"/>
    <p:sldId id="807" r:id="rId15"/>
    <p:sldId id="801" r:id="rId16"/>
    <p:sldId id="802" r:id="rId17"/>
    <p:sldId id="804" r:id="rId18"/>
    <p:sldId id="803" r:id="rId19"/>
    <p:sldId id="805" r:id="rId20"/>
    <p:sldId id="806" r:id="rId21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Impact" panose="020B080603090205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" lastIdx="1" clrIdx="0"/>
  <p:cmAuthor id="2" name="Татьяна" initials="Т" lastIdx="19" clrIdx="1">
    <p:extLst>
      <p:ext uri="{19B8F6BF-5375-455C-9EA6-DF929625EA0E}">
        <p15:presenceInfo xmlns:p15="http://schemas.microsoft.com/office/powerpoint/2012/main" userId="Татья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FA"/>
    <a:srgbClr val="FFFFCC"/>
    <a:srgbClr val="97CBFF"/>
    <a:srgbClr val="B3D9FF"/>
    <a:srgbClr val="000066"/>
    <a:srgbClr val="990000"/>
    <a:srgbClr val="CBCFDB"/>
    <a:srgbClr val="FFE4C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3" autoAdjust="0"/>
    <p:restoredTop sz="92581" autoAdjust="0"/>
  </p:normalViewPr>
  <p:slideViewPr>
    <p:cSldViewPr snapToGrid="0">
      <p:cViewPr varScale="1">
        <p:scale>
          <a:sx n="88" d="100"/>
          <a:sy n="88" d="100"/>
        </p:scale>
        <p:origin x="116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-516"/>
    </p:cViewPr>
  </p:sorterViewPr>
  <p:notesViewPr>
    <p:cSldViewPr snapToGrid="0">
      <p:cViewPr varScale="1">
        <p:scale>
          <a:sx n="114" d="100"/>
          <a:sy n="114" d="100"/>
        </p:scale>
        <p:origin x="1506" y="12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latin typeface="Bahnschrift" panose="020B0502040204020203" pitchFamily="34" charset="0"/>
              </a:rPr>
              <a:t>Рынок</a:t>
            </a:r>
            <a:r>
              <a:rPr lang="ru-RU" sz="1600" baseline="0" dirty="0">
                <a:latin typeface="Bahnschrift" panose="020B0502040204020203" pitchFamily="34" charset="0"/>
              </a:rPr>
              <a:t> торговых продовольственных компаний</a:t>
            </a:r>
            <a:endParaRPr lang="ru-RU" sz="1600" dirty="0">
              <a:latin typeface="Bahnschrift" panose="020B0502040204020203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год, млрд. руб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X5 Retail Group</c:v>
                </c:pt>
                <c:pt idx="1">
                  <c:v>Магнит</c:v>
                </c:pt>
                <c:pt idx="2">
                  <c:v>Дикси</c:v>
                </c:pt>
                <c:pt idx="3">
                  <c:v>Лента</c:v>
                </c:pt>
                <c:pt idx="4">
                  <c:v>Metro</c:v>
                </c:pt>
                <c:pt idx="5">
                  <c:v>Вкусвилл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1697</c:v>
                </c:pt>
                <c:pt idx="1">
                  <c:v>1305</c:v>
                </c:pt>
                <c:pt idx="2">
                  <c:v>779</c:v>
                </c:pt>
                <c:pt idx="3">
                  <c:v>407</c:v>
                </c:pt>
                <c:pt idx="4">
                  <c:v>187</c:v>
                </c:pt>
                <c:pt idx="5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65-4868-BC6A-7079E18F07B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год, млрд. руб.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X5 Retail Group</c:v>
                </c:pt>
                <c:pt idx="1">
                  <c:v>Магнит</c:v>
                </c:pt>
                <c:pt idx="2">
                  <c:v>Дикси</c:v>
                </c:pt>
                <c:pt idx="3">
                  <c:v>Лента</c:v>
                </c:pt>
                <c:pt idx="4">
                  <c:v>Metro</c:v>
                </c:pt>
                <c:pt idx="5">
                  <c:v>Вкусвилл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276</c:v>
                </c:pt>
                <c:pt idx="1">
                  <c:v>196</c:v>
                </c:pt>
                <c:pt idx="2">
                  <c:v>171</c:v>
                </c:pt>
                <c:pt idx="3">
                  <c:v>31</c:v>
                </c:pt>
                <c:pt idx="4">
                  <c:v>16</c:v>
                </c:pt>
                <c:pt idx="5">
                  <c:v>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65-4868-BC6A-7079E18F0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4022400"/>
        <c:axId val="134009504"/>
      </c:barChart>
      <c:catAx>
        <c:axId val="134022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ru-RU"/>
          </a:p>
        </c:txPr>
        <c:crossAx val="134009504"/>
        <c:crosses val="autoZero"/>
        <c:auto val="1"/>
        <c:lblAlgn val="ctr"/>
        <c:lblOffset val="100"/>
        <c:noMultiLvlLbl val="0"/>
      </c:catAx>
      <c:valAx>
        <c:axId val="134009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02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latin typeface="Bahnschrift" panose="020B0502040204020203" pitchFamily="34" charset="0"/>
              </a:rPr>
              <a:t>Рынок</a:t>
            </a:r>
            <a:r>
              <a:rPr lang="ru-RU" sz="1600" baseline="0" dirty="0">
                <a:latin typeface="Bahnschrift" panose="020B0502040204020203" pitchFamily="34" charset="0"/>
              </a:rPr>
              <a:t> интернет-торговли</a:t>
            </a:r>
            <a:endParaRPr lang="ru-RU" sz="1600" dirty="0">
              <a:latin typeface="Bahnschrift" panose="020B0502040204020203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год, млрд. руб.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Yandex.Market</c:v>
                </c:pt>
                <c:pt idx="1">
                  <c:v>Alibaba</c:v>
                </c:pt>
                <c:pt idx="2">
                  <c:v>Wildberries</c:v>
                </c:pt>
                <c:pt idx="3">
                  <c:v>М.Видео</c:v>
                </c:pt>
                <c:pt idx="4">
                  <c:v>DNS</c:v>
                </c:pt>
                <c:pt idx="5">
                  <c:v>Citilink</c:v>
                </c:pt>
                <c:pt idx="6">
                  <c:v>Озон</c:v>
                </c:pt>
                <c:pt idx="7">
                  <c:v>Lamoda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227</c:v>
                </c:pt>
                <c:pt idx="1">
                  <c:v>240</c:v>
                </c:pt>
                <c:pt idx="2">
                  <c:v>844</c:v>
                </c:pt>
                <c:pt idx="3">
                  <c:v>144</c:v>
                </c:pt>
                <c:pt idx="4">
                  <c:v>78</c:v>
                </c:pt>
                <c:pt idx="5">
                  <c:v>134</c:v>
                </c:pt>
                <c:pt idx="6">
                  <c:v>129</c:v>
                </c:pt>
                <c:pt idx="7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65-4868-BC6A-7079E18F07B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год, млрд. руб.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Yandex.Market</c:v>
                </c:pt>
                <c:pt idx="1">
                  <c:v>Alibaba</c:v>
                </c:pt>
                <c:pt idx="2">
                  <c:v>Wildberries</c:v>
                </c:pt>
                <c:pt idx="3">
                  <c:v>М.Видео</c:v>
                </c:pt>
                <c:pt idx="4">
                  <c:v>DNS</c:v>
                </c:pt>
                <c:pt idx="5">
                  <c:v>Citilink</c:v>
                </c:pt>
                <c:pt idx="6">
                  <c:v>Озон</c:v>
                </c:pt>
                <c:pt idx="7">
                  <c:v>Lamoda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236</c:v>
                </c:pt>
                <c:pt idx="1">
                  <c:v>242</c:v>
                </c:pt>
                <c:pt idx="2">
                  <c:v>324</c:v>
                </c:pt>
                <c:pt idx="3">
                  <c:v>85</c:v>
                </c:pt>
                <c:pt idx="4">
                  <c:v>54</c:v>
                </c:pt>
                <c:pt idx="5">
                  <c:v>68</c:v>
                </c:pt>
                <c:pt idx="6">
                  <c:v>107</c:v>
                </c:pt>
                <c:pt idx="7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65-4868-BC6A-7079E18F07B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год, млрд. руб.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Yandex.Market</c:v>
                </c:pt>
                <c:pt idx="1">
                  <c:v>Alibaba</c:v>
                </c:pt>
                <c:pt idx="2">
                  <c:v>Wildberries</c:v>
                </c:pt>
                <c:pt idx="3">
                  <c:v>М.Видео</c:v>
                </c:pt>
                <c:pt idx="4">
                  <c:v>DNS</c:v>
                </c:pt>
                <c:pt idx="5">
                  <c:v>Citilink</c:v>
                </c:pt>
                <c:pt idx="6">
                  <c:v>Озон</c:v>
                </c:pt>
                <c:pt idx="7">
                  <c:v>Lamoda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200</c:v>
                </c:pt>
                <c:pt idx="1">
                  <c:v>180</c:v>
                </c:pt>
                <c:pt idx="2">
                  <c:v>156</c:v>
                </c:pt>
                <c:pt idx="3">
                  <c:v>53</c:v>
                </c:pt>
                <c:pt idx="4">
                  <c:v>45</c:v>
                </c:pt>
                <c:pt idx="5">
                  <c:v>50</c:v>
                </c:pt>
                <c:pt idx="6">
                  <c:v>81</c:v>
                </c:pt>
                <c:pt idx="7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8A-4CC7-8609-6982CBF70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22400"/>
        <c:axId val="134009504"/>
      </c:barChart>
      <c:catAx>
        <c:axId val="134022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ru-RU"/>
          </a:p>
        </c:txPr>
        <c:crossAx val="134009504"/>
        <c:crosses val="autoZero"/>
        <c:auto val="1"/>
        <c:lblAlgn val="ctr"/>
        <c:lblOffset val="100"/>
        <c:noMultiLvlLbl val="0"/>
      </c:catAx>
      <c:valAx>
        <c:axId val="134009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402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0.23638</cdr:x>
      <cdr:y>0.14175</cdr:y>
    </cdr:from>
    <cdr:to>
      <cdr:x>0.38196</cdr:x>
      <cdr:y>0.20722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6446A76-666E-4284-8224-A5EF6B926CCA}"/>
            </a:ext>
          </a:extLst>
        </cdr:cNvPr>
        <cdr:cNvSpPr txBox="1"/>
      </cdr:nvSpPr>
      <cdr:spPr>
        <a:xfrm xmlns:a="http://schemas.openxmlformats.org/drawingml/2006/main">
          <a:off x="1659616" y="646356"/>
          <a:ext cx="1022188" cy="298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38%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  <cdr:relSizeAnchor xmlns:cdr="http://schemas.openxmlformats.org/drawingml/2006/chartDrawing">
    <cdr:from>
      <cdr:x>0.24442</cdr:x>
      <cdr:y>0.26514</cdr:y>
    </cdr:from>
    <cdr:to>
      <cdr:x>0.39001</cdr:x>
      <cdr:y>0.33061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1894C26C-70EB-4D46-A90A-1D8F920ED3BD}"/>
            </a:ext>
          </a:extLst>
        </cdr:cNvPr>
        <cdr:cNvSpPr txBox="1"/>
      </cdr:nvSpPr>
      <cdr:spPr>
        <a:xfrm xmlns:a="http://schemas.openxmlformats.org/drawingml/2006/main">
          <a:off x="1716073" y="1208972"/>
          <a:ext cx="1022189" cy="2985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8%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  <cdr:relSizeAnchor xmlns:cdr="http://schemas.openxmlformats.org/drawingml/2006/chartDrawing">
    <cdr:from>
      <cdr:x>0.32943</cdr:x>
      <cdr:y>0.38993</cdr:y>
    </cdr:from>
    <cdr:to>
      <cdr:x>0.47502</cdr:x>
      <cdr:y>0.45281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1894C26C-70EB-4D46-A90A-1D8F920ED3BD}"/>
            </a:ext>
          </a:extLst>
        </cdr:cNvPr>
        <cdr:cNvSpPr txBox="1"/>
      </cdr:nvSpPr>
      <cdr:spPr>
        <a:xfrm xmlns:a="http://schemas.openxmlformats.org/drawingml/2006/main">
          <a:off x="2312950" y="1778000"/>
          <a:ext cx="1022188" cy="2867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7%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  <cdr:relSizeAnchor xmlns:cdr="http://schemas.openxmlformats.org/drawingml/2006/chartDrawing">
    <cdr:from>
      <cdr:x>0.4809</cdr:x>
      <cdr:y>0.51248</cdr:y>
    </cdr:from>
    <cdr:to>
      <cdr:x>0.62649</cdr:x>
      <cdr:y>0.5701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A673622E-94F7-41CB-B1B9-CB7DEEBB7D6F}"/>
            </a:ext>
          </a:extLst>
        </cdr:cNvPr>
        <cdr:cNvSpPr txBox="1"/>
      </cdr:nvSpPr>
      <cdr:spPr>
        <a:xfrm xmlns:a="http://schemas.openxmlformats.org/drawingml/2006/main">
          <a:off x="3376438" y="2336799"/>
          <a:ext cx="1022189" cy="262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18%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  <cdr:relSizeAnchor xmlns:cdr="http://schemas.openxmlformats.org/drawingml/2006/chartDrawing">
    <cdr:from>
      <cdr:x>0.64634</cdr:x>
      <cdr:y>0.63726</cdr:y>
    </cdr:from>
    <cdr:to>
      <cdr:x>0.79193</cdr:x>
      <cdr:y>0.69122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196456A0-3CCA-49C7-9C3B-8E39C27452ED}"/>
            </a:ext>
          </a:extLst>
        </cdr:cNvPr>
        <cdr:cNvSpPr txBox="1"/>
      </cdr:nvSpPr>
      <cdr:spPr>
        <a:xfrm xmlns:a="http://schemas.openxmlformats.org/drawingml/2006/main">
          <a:off x="4538017" y="2905759"/>
          <a:ext cx="1022188" cy="24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13%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  <cdr:relSizeAnchor xmlns:cdr="http://schemas.openxmlformats.org/drawingml/2006/chartDrawing">
    <cdr:from>
      <cdr:x>0.78972</cdr:x>
      <cdr:y>0.75758</cdr:y>
    </cdr:from>
    <cdr:to>
      <cdr:x>0.93531</cdr:x>
      <cdr:y>0.81233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3069D1AA-3F50-4926-A5A1-8B0AF87168A0}"/>
            </a:ext>
          </a:extLst>
        </cdr:cNvPr>
        <cdr:cNvSpPr txBox="1"/>
      </cdr:nvSpPr>
      <cdr:spPr>
        <a:xfrm xmlns:a="http://schemas.openxmlformats.org/drawingml/2006/main">
          <a:off x="5544718" y="3454399"/>
          <a:ext cx="1022189" cy="249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Bahnschrift" panose="020B0502040204020203" pitchFamily="34" charset="0"/>
            </a:rPr>
            <a:t>14%</a:t>
          </a:r>
          <a:endParaRPr lang="ru-RU" sz="1200" dirty="0">
            <a:latin typeface="Bahnschrift" panose="020B0502040204020203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AC310-CCB9-422D-847B-77634FDA785D}" type="datetimeFigureOut">
              <a:rPr lang="ru-RU" smtClean="0"/>
              <a:t>19.06.2022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A21B4-8910-45AF-9245-F63FDA2C64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069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391"/>
            <a:ext cx="5438140" cy="446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623"/>
            <a:ext cx="294565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7623"/>
            <a:ext cx="294565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FB88089-F2A2-4701-8A8E-BEF9D40CE2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85" y="490788"/>
            <a:ext cx="5469623" cy="410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6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3850560" y="9427680"/>
            <a:ext cx="2944800" cy="496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C4DE45B-234A-44C6-8E5F-29752989B34D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t>1</a:t>
            </a:fld>
            <a:endParaRPr lang="ru-RU" sz="1200" b="0" strike="noStrike" spc="-1">
              <a:latin typeface="Calibri"/>
            </a:endParaRPr>
          </a:p>
        </p:txBody>
      </p:sp>
      <p:sp>
        <p:nvSpPr>
          <p:cNvPr id="201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</p:spPr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679680" y="4715280"/>
            <a:ext cx="5437440" cy="4466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ru-RU" sz="20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7517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425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985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834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98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976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183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849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336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734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306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937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23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544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53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035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173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78BE1-F0D3-4EAD-8263-9CA086A48A36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90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6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4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7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9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0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6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7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9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05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6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57" r:id="rId1"/>
    <p:sldLayoutId id="2147485458" r:id="rId2"/>
    <p:sldLayoutId id="2147485459" r:id="rId3"/>
    <p:sldLayoutId id="2147485460" r:id="rId4"/>
    <p:sldLayoutId id="2147485461" r:id="rId5"/>
    <p:sldLayoutId id="2147485462" r:id="rId6"/>
    <p:sldLayoutId id="2147485463" r:id="rId7"/>
    <p:sldLayoutId id="2147485464" r:id="rId8"/>
    <p:sldLayoutId id="2147485465" r:id="rId9"/>
    <p:sldLayoutId id="2147485466" r:id="rId10"/>
    <p:sldLayoutId id="214748546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Рисунок 1"/>
          <p:cNvPicPr/>
          <p:nvPr/>
        </p:nvPicPr>
        <p:blipFill>
          <a:blip r:embed="rId3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127" name="CustomShape 1"/>
          <p:cNvSpPr/>
          <p:nvPr/>
        </p:nvSpPr>
        <p:spPr>
          <a:xfrm>
            <a:off x="390125" y="2248323"/>
            <a:ext cx="8753155" cy="1198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Эксплуатация информационной системы класса </a:t>
            </a:r>
            <a:r>
              <a:rPr lang="en-US" sz="2400" b="0" strike="noStrike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ERP </a:t>
            </a:r>
            <a:br>
              <a:rPr lang="en-US" sz="2400" b="0" strike="noStrike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sz="2400" b="0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«</a:t>
            </a:r>
            <a:r>
              <a:rPr lang="en-US" sz="2400" b="0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Microsoft Navision</a:t>
            </a:r>
            <a:r>
              <a:rPr lang="ru-RU" sz="2400" b="0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» в деятельности </a:t>
            </a:r>
            <a:br>
              <a:rPr lang="en-US" sz="2400" b="0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sz="2400" b="0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торговой компании</a:t>
            </a:r>
            <a:endParaRPr lang="ru-RU" sz="2400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3255480" y="3529564"/>
            <a:ext cx="588780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1600" spc="-1" dirty="0">
                <a:solidFill>
                  <a:srgbClr val="FFFFFF"/>
                </a:solidFill>
                <a:latin typeface="Bahnschrift" panose="020B0502040204020203" pitchFamily="34" charset="0"/>
                <a:ea typeface="DejaVu Sans"/>
                <a:cs typeface="Times New Roman" panose="02020603050405020304" pitchFamily="18" charset="0"/>
              </a:rPr>
              <a:t>Магистрант: Предтеченский Дмитрий Алексеевич</a:t>
            </a:r>
            <a:br>
              <a:rPr lang="ru-RU" sz="1600" spc="-1" dirty="0">
                <a:solidFill>
                  <a:srgbClr val="FFFFFF"/>
                </a:solidFill>
                <a:latin typeface="Bahnschrift" panose="020B0502040204020203" pitchFamily="34" charset="0"/>
                <a:ea typeface="DejaVu Sans"/>
                <a:cs typeface="Times New Roman" panose="02020603050405020304" pitchFamily="18" charset="0"/>
              </a:rPr>
            </a:br>
            <a:r>
              <a:rPr lang="ru-RU" sz="1600" spc="-1" dirty="0">
                <a:solidFill>
                  <a:srgbClr val="FFFFFF"/>
                </a:solidFill>
                <a:latin typeface="Bahnschrift" panose="020B0502040204020203" pitchFamily="34" charset="0"/>
                <a:ea typeface="DejaVu Sans"/>
                <a:cs typeface="Times New Roman" panose="02020603050405020304" pitchFamily="18" charset="0"/>
              </a:rPr>
              <a:t>Группа: БСМО-06-20</a:t>
            </a:r>
            <a:br>
              <a:rPr lang="ru-RU" sz="1600" b="1" strike="noStrike" spc="-1" dirty="0">
                <a:solidFill>
                  <a:srgbClr val="FFFFFF"/>
                </a:solidFill>
                <a:latin typeface="Bahnschrift"/>
                <a:ea typeface="DejaVu Sans"/>
              </a:rPr>
            </a:br>
            <a:endParaRPr lang="ru-RU" sz="1600" b="0" strike="noStrike" spc="-1" dirty="0">
              <a:latin typeface="Calibri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3536162" y="6412927"/>
            <a:ext cx="2461080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FFFF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Москва, 2022</a:t>
            </a:r>
            <a:endParaRPr lang="ru-RU" sz="1800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022816" y="81721"/>
            <a:ext cx="7823143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9. Характеристика ООО «</a:t>
            </a:r>
            <a:r>
              <a:rPr lang="ru-RU" spc="-1" dirty="0" err="1">
                <a:solidFill>
                  <a:srgbClr val="FFFFFF"/>
                </a:solidFill>
                <a:latin typeface="Bahnschrift" panose="020B0502040204020203" pitchFamily="34" charset="0"/>
              </a:rPr>
              <a:t>Аванти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»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 </a:t>
            </a:r>
            <a:r>
              <a:rPr lang="en-US" spc="-1" dirty="0">
                <a:solidFill>
                  <a:srgbClr val="FFFFFF"/>
                </a:solidFill>
                <a:latin typeface="Times New Roman"/>
              </a:rPr>
              <a:t>- </a:t>
            </a:r>
            <a:r>
              <a:rPr lang="ru-RU" spc="-1" dirty="0">
                <a:solidFill>
                  <a:srgbClr val="FFFFFF"/>
                </a:solidFill>
                <a:latin typeface="Times New Roman"/>
              </a:rPr>
              <a:t>ОФОРМИТЬ, КАРТИНКИ</a:t>
            </a:r>
            <a:endParaRPr lang="ru-RU" b="0" strike="noStrike" spc="-1" dirty="0">
              <a:latin typeface="Calibri"/>
            </a:endParaRPr>
          </a:p>
        </p:txBody>
      </p:sp>
      <p:pic>
        <p:nvPicPr>
          <p:cNvPr id="1026" name="Picture 2" descr="Логотип Бегура">
            <a:extLst>
              <a:ext uri="{FF2B5EF4-FFF2-40B4-BE49-F238E27FC236}">
                <a16:creationId xmlns:a16="http://schemas.microsoft.com/office/drawing/2014/main" id="{C2EC52D5-C9C8-48C4-9B71-725A8CDBF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788" y="1482084"/>
            <a:ext cx="1304925" cy="43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D032E1-1150-40EB-A7E9-C68AC204CC83}"/>
              </a:ext>
            </a:extLst>
          </p:cNvPr>
          <p:cNvSpPr txBox="1"/>
          <p:nvPr/>
        </p:nvSpPr>
        <p:spPr>
          <a:xfrm>
            <a:off x="3491685" y="737335"/>
            <a:ext cx="1869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ООО «</a:t>
            </a:r>
            <a:r>
              <a:rPr lang="ru-RU" dirty="0" err="1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Аванти</a:t>
            </a: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D8E262-1CFD-4025-91E3-447F9DBD73D4}"/>
              </a:ext>
            </a:extLst>
          </p:cNvPr>
          <p:cNvSpPr txBox="1"/>
          <p:nvPr/>
        </p:nvSpPr>
        <p:spPr>
          <a:xfrm>
            <a:off x="770770" y="2221653"/>
            <a:ext cx="5301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Основная деятельность: оптовая торговля</a:t>
            </a:r>
            <a:b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Товар: спортивная обувь</a:t>
            </a:r>
            <a:b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Является поставщиком для: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«Детский мир»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«Спортмастер»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Декатлон</a:t>
            </a:r>
            <a:r>
              <a:rPr lang="ru-RU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D63F938-E1C5-4B03-9A71-3535B84C2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200" y="1477013"/>
            <a:ext cx="1360905" cy="51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ДЖАЗОВКИ">
            <a:extLst>
              <a:ext uri="{FF2B5EF4-FFF2-40B4-BE49-F238E27FC236}">
                <a16:creationId xmlns:a16="http://schemas.microsoft.com/office/drawing/2014/main" id="{2844BBF1-C3DB-4751-BDB1-8C1546065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16" y="4294473"/>
            <a:ext cx="130492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D127986-69B2-4350-84CE-2FB1A366C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0228" y="3214899"/>
            <a:ext cx="3815731" cy="2518327"/>
          </a:xfrm>
          <a:prstGeom prst="rect">
            <a:avLst/>
          </a:prstGeom>
        </p:spPr>
      </p:pic>
      <p:pic>
        <p:nvPicPr>
          <p:cNvPr id="2058" name="Picture 10" descr="Самбовки Бегура">
            <a:extLst>
              <a:ext uri="{FF2B5EF4-FFF2-40B4-BE49-F238E27FC236}">
                <a16:creationId xmlns:a16="http://schemas.microsoft.com/office/drawing/2014/main" id="{3D43E8FC-A56B-405C-8B2A-62F72054A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70" y="4439318"/>
            <a:ext cx="1417027" cy="14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516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45325" y="95795"/>
            <a:ext cx="7823143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10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Организационная структура ООО «</a:t>
            </a:r>
            <a:r>
              <a:rPr lang="ru-RU" spc="-1" dirty="0" err="1">
                <a:solidFill>
                  <a:srgbClr val="FFFFFF"/>
                </a:solidFill>
                <a:latin typeface="Bahnschrift" panose="020B0502040204020203" pitchFamily="34" charset="0"/>
              </a:rPr>
              <a:t>Аванти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»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E8C91F-0DB6-478C-AA1B-92B20C9D6C5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2" y="1473758"/>
            <a:ext cx="7650480" cy="3570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5056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073485" y="-64477"/>
            <a:ext cx="8310838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Бизнес-процесс </a:t>
            </a:r>
            <a:b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</a:b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«Основная деятельность предприятия», «как есть»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3DFA6C-2969-4160-94B7-AB02A3EAFF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45" y="1134615"/>
            <a:ext cx="6491097" cy="458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76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0B80D357-EF68-48AE-B5D8-8AB792C3F76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615" y="827313"/>
            <a:ext cx="3862185" cy="50375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stomShape 1">
            <a:extLst>
              <a:ext uri="{FF2B5EF4-FFF2-40B4-BE49-F238E27FC236}">
                <a16:creationId xmlns:a16="http://schemas.microsoft.com/office/drawing/2014/main" id="{F5E211E6-4E6E-4DAE-B0AC-E84E745B47B1}"/>
              </a:ext>
            </a:extLst>
          </p:cNvPr>
          <p:cNvSpPr/>
          <p:nvPr/>
        </p:nvSpPr>
        <p:spPr>
          <a:xfrm>
            <a:off x="1175400" y="98271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12. ИТ-архитектура ООО «</a:t>
            </a:r>
            <a:r>
              <a:rPr lang="ru-RU" spc="-1" dirty="0" err="1">
                <a:solidFill>
                  <a:srgbClr val="FFFFFF"/>
                </a:solidFill>
                <a:latin typeface="Bahnschrift" panose="020B0502040204020203" pitchFamily="34" charset="0"/>
              </a:rPr>
              <a:t>Аванти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», «как есть»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90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355643E5-696C-4949-B0AC-D2A9DB0965A0}"/>
              </a:ext>
            </a:extLst>
          </p:cNvPr>
          <p:cNvSpPr/>
          <p:nvPr/>
        </p:nvSpPr>
        <p:spPr>
          <a:xfrm>
            <a:off x="1104972" y="93784"/>
            <a:ext cx="7810338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3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Предложение по модернизации 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5B4E24DF-6181-40A7-97F3-E528B82360E7}"/>
              </a:ext>
            </a:extLst>
          </p:cNvPr>
          <p:cNvSpPr/>
          <p:nvPr/>
        </p:nvSpPr>
        <p:spPr>
          <a:xfrm>
            <a:off x="1046267" y="1497489"/>
            <a:ext cx="6690964" cy="8716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1. 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Добавить личный</a:t>
            </a:r>
            <a:r>
              <a:rPr lang="en-US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кабинет для клиентов на сайте </a:t>
            </a:r>
            <a:b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с возможностью подачи заявки </a:t>
            </a:r>
            <a:endParaRPr lang="ru-RU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D38F181-A88E-4C75-A61B-1B03EDC568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10" y="2365851"/>
            <a:ext cx="6926580" cy="2994660"/>
          </a:xfrm>
        </p:spPr>
      </p:pic>
    </p:spTree>
    <p:extLst>
      <p:ext uri="{BB962C8B-B14F-4D97-AF65-F5344CB8AC3E}">
        <p14:creationId xmlns:p14="http://schemas.microsoft.com/office/powerpoint/2010/main" val="984482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75400" y="100782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4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Предложение по модернизации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193659C3-5196-4AF7-81E6-4DD0D45DF9FE}"/>
              </a:ext>
            </a:extLst>
          </p:cNvPr>
          <p:cNvSpPr/>
          <p:nvPr/>
        </p:nvSpPr>
        <p:spPr>
          <a:xfrm>
            <a:off x="851469" y="1361347"/>
            <a:ext cx="7441062" cy="6315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Бизнес-процесс «Оформление заявки» после модернизации.</a:t>
            </a:r>
            <a:endParaRPr lang="ru-RU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A8739D-C82E-4A97-AED5-491B56CBE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15" y="2068373"/>
            <a:ext cx="7049885" cy="350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36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04621" y="87923"/>
            <a:ext cx="9844731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5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Предложение по модернизации 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7" name="CustomShape 1">
            <a:extLst>
              <a:ext uri="{FF2B5EF4-FFF2-40B4-BE49-F238E27FC236}">
                <a16:creationId xmlns:a16="http://schemas.microsoft.com/office/drawing/2014/main" id="{CDA2A8A5-8082-4EB2-9A03-4895A6BE629F}"/>
              </a:ext>
            </a:extLst>
          </p:cNvPr>
          <p:cNvSpPr/>
          <p:nvPr/>
        </p:nvSpPr>
        <p:spPr>
          <a:xfrm>
            <a:off x="1104621" y="985627"/>
            <a:ext cx="10550769" cy="8716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2</a:t>
            </a:r>
            <a: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. 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Доработать систему для передачи заявки в </a:t>
            </a:r>
            <a:b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отгрузку с помощью </a:t>
            </a:r>
            <a:r>
              <a:rPr lang="en-US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ERP-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системы.</a:t>
            </a:r>
            <a:endParaRPr lang="ru-RU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0E51B5-8CFA-44A0-AACE-7C6A336FE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70" y="2133161"/>
            <a:ext cx="7812259" cy="2396197"/>
          </a:xfrm>
          <a:prstGeom prst="rect">
            <a:avLst/>
          </a:prstGeom>
        </p:spPr>
      </p:pic>
      <p:sp>
        <p:nvSpPr>
          <p:cNvPr id="8" name="CustomShape 1">
            <a:extLst>
              <a:ext uri="{FF2B5EF4-FFF2-40B4-BE49-F238E27FC236}">
                <a16:creationId xmlns:a16="http://schemas.microsoft.com/office/drawing/2014/main" id="{278BA294-F7A5-4CC8-9DA9-5DFF02FD84B9}"/>
              </a:ext>
            </a:extLst>
          </p:cNvPr>
          <p:cNvSpPr/>
          <p:nvPr/>
        </p:nvSpPr>
        <p:spPr>
          <a:xfrm>
            <a:off x="1104621" y="4641166"/>
            <a:ext cx="10550769" cy="8716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Бизнес-процесс «Передача заявки в отгрузку» </a:t>
            </a:r>
            <a:b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после модернизации.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513199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03971" y="-64476"/>
            <a:ext cx="9238629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trike="noStrike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trike="noStrike" spc="-1" dirty="0">
                <a:solidFill>
                  <a:srgbClr val="FFFFFF"/>
                </a:solidFill>
                <a:latin typeface="Bahnschrift" panose="020B0502040204020203" pitchFamily="34" charset="0"/>
              </a:rPr>
              <a:t>6</a:t>
            </a:r>
            <a:r>
              <a:rPr lang="ru-RU" strike="noStrike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Модернизированн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ый бизнес-процесс </a:t>
            </a:r>
            <a:b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</a:b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«Основная деятельность предприятия»</a:t>
            </a:r>
            <a:endParaRPr lang="ru-RU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5534A3-FFD9-440B-9354-53BAB4D82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8" y="963905"/>
            <a:ext cx="6974058" cy="493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432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820616" y="-98212"/>
            <a:ext cx="9363646" cy="9775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17. Предложение по модернизации организационной </a:t>
            </a:r>
            <a:b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</a:b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       структуры компании</a:t>
            </a:r>
            <a:r>
              <a:rPr lang="ru-RU" sz="2400" spc="-1" dirty="0">
                <a:solidFill>
                  <a:srgbClr val="FFFFFF"/>
                </a:solidFill>
                <a:latin typeface="Bahnschrift" panose="020B0502040204020203" pitchFamily="34" charset="0"/>
              </a:rPr>
              <a:t> 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ООО «</a:t>
            </a:r>
            <a:r>
              <a:rPr lang="ru-RU" spc="-1" dirty="0" err="1">
                <a:solidFill>
                  <a:srgbClr val="FFFFFF"/>
                </a:solidFill>
                <a:latin typeface="Bahnschrift" panose="020B0502040204020203" pitchFamily="34" charset="0"/>
              </a:rPr>
              <a:t>Аванти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»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7CBB6F90-D858-4885-94A6-C7F861FB98FF}"/>
              </a:ext>
            </a:extLst>
          </p:cNvPr>
          <p:cNvSpPr/>
          <p:nvPr/>
        </p:nvSpPr>
        <p:spPr>
          <a:xfrm>
            <a:off x="671128" y="1167678"/>
            <a:ext cx="8642855" cy="8716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b="0" strike="noStrike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3. 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Найм разработчиков и консультантов «</a:t>
            </a:r>
            <a:r>
              <a:rPr lang="en-US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Microsoft Navision</a:t>
            </a:r>
            <a:r>
              <a:rPr lang="ru-RU" b="0" spc="-1" dirty="0">
                <a:latin typeface="Bahnschrift" panose="020B0502040204020203" pitchFamily="34" charset="0"/>
                <a:cs typeface="Times New Roman" panose="02020603050405020304" pitchFamily="18" charset="0"/>
              </a:rPr>
              <a:t>»</a:t>
            </a:r>
            <a:endParaRPr lang="ru-RU" b="0" strike="noStrike" spc="-1" dirty="0"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DA8588-361E-477D-B549-03154A941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9" y="1705832"/>
            <a:ext cx="8733692" cy="34463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9E20BD-BF5B-40E3-A8D8-48CF13D9A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885" y="5422582"/>
            <a:ext cx="2369653" cy="5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54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86697" y="92891"/>
            <a:ext cx="7957303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trike="noStrike" spc="-1" dirty="0">
                <a:solidFill>
                  <a:srgbClr val="FFFFFF"/>
                </a:solidFill>
                <a:latin typeface="Bahnschrift" panose="020B0502040204020203" pitchFamily="34" charset="0"/>
              </a:rPr>
              <a:t>1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8</a:t>
            </a:r>
            <a:r>
              <a:rPr lang="ru-RU" strike="noStrike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Выводы</a:t>
            </a:r>
            <a:endParaRPr lang="ru-RU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38DBC6B2-FA86-4BF3-AD2A-222B94EDCA7D}"/>
              </a:ext>
            </a:extLst>
          </p:cNvPr>
          <p:cNvSpPr/>
          <p:nvPr/>
        </p:nvSpPr>
        <p:spPr>
          <a:xfrm>
            <a:off x="247693" y="1273231"/>
            <a:ext cx="8990091" cy="44766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540000" indent="-457200">
              <a:lnSpc>
                <a:spcPct val="10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Разобрана предметная область торговли и её состояние в РФ; </a:t>
            </a:r>
            <a:b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endParaRPr lang="ru-RU" sz="1900" b="0" spc="-1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540000" indent="-457200">
              <a:buClr>
                <a:srgbClr val="000000"/>
              </a:buClr>
              <a:buFont typeface="+mj-lt"/>
              <a:buAutoNum type="arabicPeriod"/>
            </a:pP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Выбрана ИС класса </a:t>
            </a:r>
            <a: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ERP </a:t>
            </a: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для торговой деятельности;</a:t>
            </a:r>
            <a:b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endParaRPr lang="ru-RU" sz="1900" b="0" spc="-1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540000" indent="-457200">
              <a:buClr>
                <a:srgbClr val="000000"/>
              </a:buClr>
              <a:buFont typeface="+mj-lt"/>
              <a:buAutoNum type="arabicPeriod"/>
            </a:pP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Составлена характеристика объекта исследования;</a:t>
            </a:r>
            <a:b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endParaRPr lang="ru-RU" sz="1900" b="0" spc="-1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540000" indent="-457200">
              <a:lnSpc>
                <a:spcPct val="10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Разобраны аспекты эксплуатации </a:t>
            </a:r>
            <a: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ERP</a:t>
            </a: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-системы в исследуемой организации;</a:t>
            </a:r>
            <a:br>
              <a:rPr lang="en-US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</a:br>
            <a:endParaRPr lang="ru-RU" sz="1900" b="0" spc="-1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540000" indent="-457200">
              <a:lnSpc>
                <a:spcPct val="10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Предложены несколько вариантов автоматизации и модернизации существующей структуры для повышения эффективности работы организации;</a:t>
            </a:r>
          </a:p>
          <a:p>
            <a:pPr marL="540000" indent="-457200">
              <a:lnSpc>
                <a:spcPct val="100000"/>
              </a:lnSpc>
              <a:buClr>
                <a:srgbClr val="000000"/>
              </a:buClr>
              <a:buFont typeface="+mj-lt"/>
              <a:buAutoNum type="arabicPeriod"/>
            </a:pPr>
            <a:endParaRPr lang="ru-RU" sz="1900" b="0" spc="-1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540000" indent="-457200">
              <a:lnSpc>
                <a:spcPct val="10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ru-RU" sz="1900" b="0" strike="noStrike" spc="-1" dirty="0">
                <a:solidFill>
                  <a:srgbClr val="000000"/>
                </a:solidFill>
                <a:latin typeface="Bahnschrift" panose="020B0502040204020203" pitchFamily="34" charset="0"/>
              </a:rPr>
              <a:t>По итогам исследования была написана и </a:t>
            </a:r>
            <a:r>
              <a:rPr lang="ru-RU" sz="1900" b="0" spc="-1" dirty="0">
                <a:solidFill>
                  <a:srgbClr val="000000"/>
                </a:solidFill>
                <a:latin typeface="Bahnschrift" panose="020B0502040204020203" pitchFamily="34" charset="0"/>
              </a:rPr>
              <a:t>опубликована статья в журнале РИНЦ.</a:t>
            </a:r>
            <a:endParaRPr lang="ru-RU" sz="1900" b="0" strike="noStrike" spc="-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3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75400" y="90787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1. Объект, предмет и цель исследования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6B904A18-ACF6-4A6E-933B-B831EB1D416F}"/>
              </a:ext>
            </a:extLst>
          </p:cNvPr>
          <p:cNvSpPr/>
          <p:nvPr/>
        </p:nvSpPr>
        <p:spPr bwMode="auto">
          <a:xfrm>
            <a:off x="558654" y="1480021"/>
            <a:ext cx="2315853" cy="999744"/>
          </a:xfrm>
          <a:prstGeom prst="roundRect">
            <a:avLst/>
          </a:prstGeom>
          <a:solidFill>
            <a:srgbClr val="5DA3D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Объект </a:t>
            </a:r>
            <a:endParaRPr lang="ru-RU" sz="2400" dirty="0">
              <a:ln w="10160">
                <a:solidFill>
                  <a:schemeClr val="tx2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и</a:t>
            </a:r>
            <a:r>
              <a:rPr kumimoji="0" lang="ru-RU" sz="2400" i="0" u="none" strike="noStrike" normalizeH="0" baseline="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сследования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B971C454-5421-426E-B180-667B3046F4CE}"/>
              </a:ext>
            </a:extLst>
          </p:cNvPr>
          <p:cNvSpPr/>
          <p:nvPr/>
        </p:nvSpPr>
        <p:spPr bwMode="auto">
          <a:xfrm>
            <a:off x="558654" y="3086317"/>
            <a:ext cx="2315853" cy="999744"/>
          </a:xfrm>
          <a:prstGeom prst="roundRect">
            <a:avLst/>
          </a:prstGeom>
          <a:solidFill>
            <a:srgbClr val="5DA3D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Предмет </a:t>
            </a:r>
            <a:endParaRPr lang="ru-RU" sz="2400" dirty="0">
              <a:ln w="10160">
                <a:solidFill>
                  <a:schemeClr val="tx2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и</a:t>
            </a:r>
            <a:r>
              <a:rPr kumimoji="0" lang="ru-RU" sz="2400" i="0" u="none" strike="noStrike" normalizeH="0" baseline="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сследования</a:t>
            </a: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7A79B0D1-D5BB-45FB-94AA-9CBC52B70870}"/>
              </a:ext>
            </a:extLst>
          </p:cNvPr>
          <p:cNvSpPr/>
          <p:nvPr/>
        </p:nvSpPr>
        <p:spPr bwMode="auto">
          <a:xfrm>
            <a:off x="558655" y="4692613"/>
            <a:ext cx="2315854" cy="999744"/>
          </a:xfrm>
          <a:prstGeom prst="roundRect">
            <a:avLst/>
          </a:prstGeom>
          <a:solidFill>
            <a:srgbClr val="5DA3D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baseline="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Цель</a:t>
            </a:r>
            <a:endParaRPr lang="ru-RU" sz="2400" dirty="0">
              <a:ln w="10160">
                <a:solidFill>
                  <a:schemeClr val="tx2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n w="10160">
                  <a:solidFill>
                    <a:schemeClr val="tx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работы</a:t>
            </a:r>
            <a:endParaRPr kumimoji="0" lang="ru-RU" sz="2400" i="0" u="none" strike="noStrike" normalizeH="0" baseline="0" dirty="0">
              <a:ln w="10160">
                <a:solidFill>
                  <a:schemeClr val="tx2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pic>
        <p:nvPicPr>
          <p:cNvPr id="26" name="object 2">
            <a:extLst>
              <a:ext uri="{FF2B5EF4-FFF2-40B4-BE49-F238E27FC236}">
                <a16:creationId xmlns:a16="http://schemas.microsoft.com/office/drawing/2014/main" id="{62E43AEF-37C5-46D1-B902-3292B3FD25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74507" y="3043534"/>
            <a:ext cx="6014723" cy="110947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CBFA699-F70F-4D0F-AB37-FF104FCF20A9}"/>
              </a:ext>
            </a:extLst>
          </p:cNvPr>
          <p:cNvSpPr txBox="1"/>
          <p:nvPr/>
        </p:nvSpPr>
        <p:spPr>
          <a:xfrm>
            <a:off x="2948930" y="3295623"/>
            <a:ext cx="586587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" marR="5080">
              <a:lnSpc>
                <a:spcPts val="1970"/>
              </a:lnSpc>
              <a:spcBef>
                <a:spcPts val="325"/>
              </a:spcBef>
              <a:tabLst>
                <a:tab pos="185420" algn="l"/>
              </a:tabLst>
            </a:pPr>
            <a:r>
              <a:rPr lang="ru-RU" sz="1800" spc="-5" dirty="0">
                <a:latin typeface="Bahnschrift" panose="020B0502040204020203" pitchFamily="34" charset="0"/>
                <a:cs typeface="Calibri"/>
              </a:rPr>
              <a:t>Модернизация ERP-системы «Microsoft </a:t>
            </a:r>
            <a:r>
              <a:rPr lang="ru-RU" sz="1800" spc="-5" dirty="0" err="1">
                <a:latin typeface="Bahnschrift" panose="020B0502040204020203" pitchFamily="34" charset="0"/>
                <a:cs typeface="Calibri"/>
              </a:rPr>
              <a:t>Navision</a:t>
            </a:r>
            <a:r>
              <a:rPr lang="ru-RU" sz="1800" spc="-5" dirty="0">
                <a:latin typeface="Bahnschrift" panose="020B0502040204020203" pitchFamily="34" charset="0"/>
                <a:cs typeface="Calibri"/>
              </a:rPr>
              <a:t>» в деятельности торговой компании</a:t>
            </a:r>
            <a:endParaRPr lang="ru-RU" sz="1800" dirty="0">
              <a:latin typeface="Bahnschrift" panose="020B0502040204020203" pitchFamily="34" charset="0"/>
              <a:cs typeface="Calibri"/>
            </a:endParaRPr>
          </a:p>
        </p:txBody>
      </p:sp>
      <p:pic>
        <p:nvPicPr>
          <p:cNvPr id="28" name="object 2">
            <a:extLst>
              <a:ext uri="{FF2B5EF4-FFF2-40B4-BE49-F238E27FC236}">
                <a16:creationId xmlns:a16="http://schemas.microsoft.com/office/drawing/2014/main" id="{1C81A4B9-8271-44F2-A6AE-BFACA2BC11E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74506" y="4615711"/>
            <a:ext cx="6014723" cy="110947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E4000C7-3D1F-4CFA-9850-09A0EDAEFDD2}"/>
              </a:ext>
            </a:extLst>
          </p:cNvPr>
          <p:cNvSpPr txBox="1"/>
          <p:nvPr/>
        </p:nvSpPr>
        <p:spPr>
          <a:xfrm>
            <a:off x="2948930" y="4742362"/>
            <a:ext cx="586587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" marR="5080">
              <a:lnSpc>
                <a:spcPts val="1970"/>
              </a:lnSpc>
              <a:spcBef>
                <a:spcPts val="325"/>
              </a:spcBef>
              <a:tabLst>
                <a:tab pos="185420" algn="l"/>
              </a:tabLst>
            </a:pPr>
            <a:r>
              <a:rPr lang="ru-RU" sz="1800" spc="-5" dirty="0">
                <a:latin typeface="Bahnschrift" panose="020B0502040204020203" pitchFamily="34" charset="0"/>
                <a:cs typeface="Calibri"/>
              </a:rPr>
              <a:t>Исследование процесса эксплуатации и </a:t>
            </a:r>
            <a:br>
              <a:rPr lang="ru-RU" sz="1800" spc="-5" dirty="0">
                <a:latin typeface="Bahnschrift" panose="020B0502040204020203" pitchFamily="34" charset="0"/>
                <a:cs typeface="Calibri"/>
              </a:rPr>
            </a:br>
            <a:r>
              <a:rPr lang="ru-RU" sz="1800" spc="-5" dirty="0">
                <a:latin typeface="Bahnschrift" panose="020B0502040204020203" pitchFamily="34" charset="0"/>
                <a:cs typeface="Calibri"/>
              </a:rPr>
              <a:t>повышение эффективности ERP-системы в деятельности торговой компании</a:t>
            </a:r>
          </a:p>
        </p:txBody>
      </p:sp>
      <p:pic>
        <p:nvPicPr>
          <p:cNvPr id="30" name="object 2">
            <a:extLst>
              <a:ext uri="{FF2B5EF4-FFF2-40B4-BE49-F238E27FC236}">
                <a16:creationId xmlns:a16="http://schemas.microsoft.com/office/drawing/2014/main" id="{02FF0C7A-B3BA-4CD0-96F9-5F6E2879C91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74507" y="1400718"/>
            <a:ext cx="6014723" cy="110947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B7D9797-8BC6-4E4E-A9F8-2BBB9772EB5D}"/>
              </a:ext>
            </a:extLst>
          </p:cNvPr>
          <p:cNvSpPr txBox="1"/>
          <p:nvPr/>
        </p:nvSpPr>
        <p:spPr>
          <a:xfrm>
            <a:off x="3116446" y="1781047"/>
            <a:ext cx="586587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" marR="5080">
              <a:lnSpc>
                <a:spcPts val="1970"/>
              </a:lnSpc>
              <a:spcBef>
                <a:spcPts val="325"/>
              </a:spcBef>
              <a:tabLst>
                <a:tab pos="185420" algn="l"/>
              </a:tabLst>
            </a:pPr>
            <a:r>
              <a:rPr lang="ru-RU" sz="1800" spc="-5" dirty="0">
                <a:latin typeface="Bahnschrift" panose="020B0502040204020203" pitchFamily="34" charset="0"/>
                <a:cs typeface="Calibri"/>
              </a:rPr>
              <a:t>Торговая компания ООО «</a:t>
            </a:r>
            <a:r>
              <a:rPr lang="ru-RU" sz="1800" spc="-5" dirty="0" err="1">
                <a:latin typeface="Bahnschrift" panose="020B0502040204020203" pitchFamily="34" charset="0"/>
                <a:cs typeface="Calibri"/>
              </a:rPr>
              <a:t>Аванти</a:t>
            </a:r>
            <a:r>
              <a:rPr lang="ru-RU" sz="1800" spc="-5" dirty="0">
                <a:latin typeface="Bahnschrift" panose="020B0502040204020203" pitchFamily="34" charset="0"/>
                <a:cs typeface="Calibri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17164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FA8EBC-E042-4B44-A72F-0EFFDAAAD883}"/>
              </a:ext>
            </a:extLst>
          </p:cNvPr>
          <p:cNvSpPr txBox="1"/>
          <p:nvPr/>
        </p:nvSpPr>
        <p:spPr>
          <a:xfrm>
            <a:off x="2560319" y="2766423"/>
            <a:ext cx="42236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Bahnschrift" panose="020B0502040204020203" pitchFamily="34" charset="0"/>
                <a:cs typeface="Times New Roman" panose="02020603050405020304" pitchFamily="18" charset="0"/>
              </a:rPr>
              <a:t>Спасибо за внимание!</a:t>
            </a:r>
            <a:br>
              <a:rPr lang="en-US" sz="2800" dirty="0">
                <a:latin typeface="Bahnschrift" panose="020B0502040204020203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Bahnschrift" panose="020B0502040204020203" pitchFamily="34" charset="0"/>
                <a:cs typeface="Times New Roman" panose="02020603050405020304" pitchFamily="18" charset="0"/>
              </a:rPr>
              <a:t>Доклад окончен.</a:t>
            </a:r>
          </a:p>
        </p:txBody>
      </p:sp>
    </p:spTree>
    <p:extLst>
      <p:ext uri="{BB962C8B-B14F-4D97-AF65-F5344CB8AC3E}">
        <p14:creationId xmlns:p14="http://schemas.microsoft.com/office/powerpoint/2010/main" val="148772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60657" y="102366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2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. Актуальная информация отрасли торговли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5591F5F4-5B8B-4A7A-8999-8DF1784A03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7170287"/>
              </p:ext>
            </p:extLst>
          </p:nvPr>
        </p:nvGraphicFramePr>
        <p:xfrm>
          <a:off x="939974" y="1229360"/>
          <a:ext cx="7021093" cy="455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08049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60657" y="102366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3. Актуальная информация отрасли торговли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5591F5F4-5B8B-4A7A-8999-8DF1784A03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5412892"/>
              </p:ext>
            </p:extLst>
          </p:nvPr>
        </p:nvGraphicFramePr>
        <p:xfrm>
          <a:off x="981291" y="1261918"/>
          <a:ext cx="6932883" cy="4590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0321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38949" y="103964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4. Типовые бизнес-процессы в торговле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294B56-BC90-4013-B568-CDBA72FEA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87" y="1407319"/>
            <a:ext cx="7405826" cy="404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17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22293" y="92410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5. Типовые бизнес-процессы в торговле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9650420-7682-42E7-B764-B1AE70EFD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" y="1594063"/>
            <a:ext cx="8168640" cy="392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5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75046" y="95087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6. Типовые бизнес-процессы в торговле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99CFF8-D130-4925-B883-CDEB69DEA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470059"/>
            <a:ext cx="7518400" cy="408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293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175400" y="105509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7. Популярные </a:t>
            </a:r>
            <a:r>
              <a:rPr lang="en-US" spc="-1" dirty="0">
                <a:solidFill>
                  <a:srgbClr val="FFFFFF"/>
                </a:solidFill>
                <a:latin typeface="Bahnschrift" panose="020B0502040204020203" pitchFamily="34" charset="0"/>
              </a:rPr>
              <a:t>ERP-</a:t>
            </a: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системы на Российском рынке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00E5599-DE10-4DDD-ADA2-D25DB001B1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827" y="3522203"/>
            <a:ext cx="485349" cy="48534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75BF34-EE89-4E76-8B03-EB2888C19F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" y="877853"/>
            <a:ext cx="678785" cy="3351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F955834-0CF8-4C17-A516-7DA3BECB9F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25" y="737442"/>
            <a:ext cx="1377316" cy="47556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18866A7-8826-4E18-8FB3-B31F4FD33E2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827" y="3982637"/>
            <a:ext cx="3938588" cy="2459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52E180F-8366-47F4-BD4D-D36F720AC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" y="1213002"/>
            <a:ext cx="3754160" cy="221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DD996C5-C581-49CC-9097-0E60AB3C1D7A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748" y="1197876"/>
            <a:ext cx="4867714" cy="2324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4092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47E68143-85D6-0A45-BCFD-08698160E3FA}"/>
              </a:ext>
            </a:extLst>
          </p:cNvPr>
          <p:cNvSpPr/>
          <p:nvPr/>
        </p:nvSpPr>
        <p:spPr>
          <a:xfrm>
            <a:off x="1228154" y="93784"/>
            <a:ext cx="6793200" cy="47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pc="-1" dirty="0">
                <a:solidFill>
                  <a:srgbClr val="FFFFFF"/>
                </a:solidFill>
                <a:latin typeface="Bahnschrift" panose="020B0502040204020203" pitchFamily="34" charset="0"/>
              </a:rPr>
              <a:t>8. Этапы эксплуатации </a:t>
            </a:r>
            <a:endParaRPr lang="ru-RU" b="0" strike="noStrike" spc="-1" dirty="0">
              <a:latin typeface="Bahnschrift" panose="020B0502040204020203" pitchFamily="34" charset="0"/>
            </a:endParaRPr>
          </a:p>
        </p:txBody>
      </p:sp>
      <p:grpSp>
        <p:nvGrpSpPr>
          <p:cNvPr id="7" name="object 43">
            <a:extLst>
              <a:ext uri="{FF2B5EF4-FFF2-40B4-BE49-F238E27FC236}">
                <a16:creationId xmlns:a16="http://schemas.microsoft.com/office/drawing/2014/main" id="{4353108F-12A8-4CBF-A7B4-04B79BD236DB}"/>
              </a:ext>
            </a:extLst>
          </p:cNvPr>
          <p:cNvGrpSpPr/>
          <p:nvPr/>
        </p:nvGrpSpPr>
        <p:grpSpPr>
          <a:xfrm>
            <a:off x="2222173" y="1672344"/>
            <a:ext cx="4791456" cy="4306824"/>
            <a:chOff x="3502152" y="1987295"/>
            <a:chExt cx="4791456" cy="4306824"/>
          </a:xfrm>
        </p:grpSpPr>
        <p:pic>
          <p:nvPicPr>
            <p:cNvPr id="8" name="object 44">
              <a:extLst>
                <a:ext uri="{FF2B5EF4-FFF2-40B4-BE49-F238E27FC236}">
                  <a16:creationId xmlns:a16="http://schemas.microsoft.com/office/drawing/2014/main" id="{61AD298F-452D-41FE-B4B2-C4F992CC558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02152" y="5600699"/>
              <a:ext cx="4741163" cy="693420"/>
            </a:xfrm>
            <a:prstGeom prst="rect">
              <a:avLst/>
            </a:prstGeom>
          </p:spPr>
        </p:pic>
        <p:pic>
          <p:nvPicPr>
            <p:cNvPr id="9" name="object 46">
              <a:extLst>
                <a:ext uri="{FF2B5EF4-FFF2-40B4-BE49-F238E27FC236}">
                  <a16:creationId xmlns:a16="http://schemas.microsoft.com/office/drawing/2014/main" id="{F9CA9DF3-A2C4-460D-B774-0A5758D42B6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02152" y="4998719"/>
              <a:ext cx="4741163" cy="719328"/>
            </a:xfrm>
            <a:prstGeom prst="rect">
              <a:avLst/>
            </a:prstGeom>
          </p:spPr>
        </p:pic>
        <p:pic>
          <p:nvPicPr>
            <p:cNvPr id="10" name="object 48">
              <a:extLst>
                <a:ext uri="{FF2B5EF4-FFF2-40B4-BE49-F238E27FC236}">
                  <a16:creationId xmlns:a16="http://schemas.microsoft.com/office/drawing/2014/main" id="{4638ADB3-D82D-4A88-BDEC-E80AF5FDDB3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02152" y="4396739"/>
              <a:ext cx="4741163" cy="719328"/>
            </a:xfrm>
            <a:prstGeom prst="rect">
              <a:avLst/>
            </a:prstGeom>
          </p:spPr>
        </p:pic>
        <p:pic>
          <p:nvPicPr>
            <p:cNvPr id="14" name="object 50">
              <a:extLst>
                <a:ext uri="{FF2B5EF4-FFF2-40B4-BE49-F238E27FC236}">
                  <a16:creationId xmlns:a16="http://schemas.microsoft.com/office/drawing/2014/main" id="{80331C02-7A42-42AB-9F5D-95371887212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02152" y="3794760"/>
              <a:ext cx="4741163" cy="719327"/>
            </a:xfrm>
            <a:prstGeom prst="rect">
              <a:avLst/>
            </a:prstGeom>
          </p:spPr>
        </p:pic>
        <p:pic>
          <p:nvPicPr>
            <p:cNvPr id="15" name="object 52">
              <a:extLst>
                <a:ext uri="{FF2B5EF4-FFF2-40B4-BE49-F238E27FC236}">
                  <a16:creationId xmlns:a16="http://schemas.microsoft.com/office/drawing/2014/main" id="{54436578-E08C-4A3E-B91C-F96C60C78E3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02152" y="3191255"/>
              <a:ext cx="4791456" cy="720852"/>
            </a:xfrm>
            <a:prstGeom prst="rect">
              <a:avLst/>
            </a:prstGeom>
          </p:spPr>
        </p:pic>
        <p:pic>
          <p:nvPicPr>
            <p:cNvPr id="16" name="object 54">
              <a:extLst>
                <a:ext uri="{FF2B5EF4-FFF2-40B4-BE49-F238E27FC236}">
                  <a16:creationId xmlns:a16="http://schemas.microsoft.com/office/drawing/2014/main" id="{4BD93A98-2FB9-48F4-9E13-9811AA361EF2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02152" y="2589275"/>
              <a:ext cx="4741163" cy="720851"/>
            </a:xfrm>
            <a:prstGeom prst="rect">
              <a:avLst/>
            </a:prstGeom>
          </p:spPr>
        </p:pic>
        <p:pic>
          <p:nvPicPr>
            <p:cNvPr id="17" name="object 56">
              <a:extLst>
                <a:ext uri="{FF2B5EF4-FFF2-40B4-BE49-F238E27FC236}">
                  <a16:creationId xmlns:a16="http://schemas.microsoft.com/office/drawing/2014/main" id="{58F55984-401C-4737-A8F4-989FAC1098D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02152" y="1987295"/>
              <a:ext cx="4741163" cy="720851"/>
            </a:xfrm>
            <a:prstGeom prst="rect">
              <a:avLst/>
            </a:prstGeom>
          </p:spPr>
        </p:pic>
      </p:grpSp>
      <p:sp>
        <p:nvSpPr>
          <p:cNvPr id="18" name="object 58">
            <a:extLst>
              <a:ext uri="{FF2B5EF4-FFF2-40B4-BE49-F238E27FC236}">
                <a16:creationId xmlns:a16="http://schemas.microsoft.com/office/drawing/2014/main" id="{F81494F7-9E2F-45F1-89CC-6A3C4ACE2208}"/>
              </a:ext>
            </a:extLst>
          </p:cNvPr>
          <p:cNvSpPr txBox="1"/>
          <p:nvPr/>
        </p:nvSpPr>
        <p:spPr>
          <a:xfrm>
            <a:off x="2447851" y="1746766"/>
            <a:ext cx="429006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endParaRPr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  <a:cs typeface="Calibri"/>
            </a:endParaRPr>
          </a:p>
        </p:txBody>
      </p:sp>
      <p:pic>
        <p:nvPicPr>
          <p:cNvPr id="19" name="object 60">
            <a:extLst>
              <a:ext uri="{FF2B5EF4-FFF2-40B4-BE49-F238E27FC236}">
                <a16:creationId xmlns:a16="http://schemas.microsoft.com/office/drawing/2014/main" id="{80A97A5E-9794-41D2-9476-35ABE6DB6930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22173" y="1070365"/>
            <a:ext cx="4741163" cy="7208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34F6152-5B19-4B5D-AEF0-3EF6A31DE8C4}"/>
              </a:ext>
            </a:extLst>
          </p:cNvPr>
          <p:cNvSpPr txBox="1"/>
          <p:nvPr/>
        </p:nvSpPr>
        <p:spPr>
          <a:xfrm>
            <a:off x="3019917" y="1110222"/>
            <a:ext cx="377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Ввод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в эксплуатацию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00E499-1232-4D29-8931-764AAC0B3AF9}"/>
              </a:ext>
            </a:extLst>
          </p:cNvPr>
          <p:cNvSpPr txBox="1"/>
          <p:nvPr/>
        </p:nvSpPr>
        <p:spPr>
          <a:xfrm>
            <a:off x="2804158" y="2311436"/>
            <a:ext cx="4159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Сопровождение системы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DCCD5C-255F-4869-85F2-A24F47E79A10}"/>
              </a:ext>
            </a:extLst>
          </p:cNvPr>
          <p:cNvSpPr txBox="1"/>
          <p:nvPr/>
        </p:nvSpPr>
        <p:spPr>
          <a:xfrm>
            <a:off x="3544043" y="2900794"/>
            <a:ext cx="2097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Сбор данных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7949CE-7191-4022-B06E-CC7BB1ABE174}"/>
              </a:ext>
            </a:extLst>
          </p:cNvPr>
          <p:cNvSpPr txBox="1"/>
          <p:nvPr/>
        </p:nvSpPr>
        <p:spPr>
          <a:xfrm>
            <a:off x="2928274" y="1717289"/>
            <a:ext cx="348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Обучение сотрудников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B37CF1-C342-49B7-ADD9-FF0AA4A2C7CC}"/>
              </a:ext>
            </a:extLst>
          </p:cNvPr>
          <p:cNvSpPr txBox="1"/>
          <p:nvPr/>
        </p:nvSpPr>
        <p:spPr>
          <a:xfrm>
            <a:off x="3097155" y="4121301"/>
            <a:ext cx="3969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Коррекция системы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DAFFC3-144C-4B2E-BB6E-0CA68C23C59A}"/>
              </a:ext>
            </a:extLst>
          </p:cNvPr>
          <p:cNvSpPr txBox="1"/>
          <p:nvPr/>
        </p:nvSpPr>
        <p:spPr>
          <a:xfrm>
            <a:off x="3544043" y="5336446"/>
            <a:ext cx="3969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Тестирование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84950F-5A59-4188-AD10-EEBCF5019370}"/>
              </a:ext>
            </a:extLst>
          </p:cNvPr>
          <p:cNvSpPr txBox="1"/>
          <p:nvPr/>
        </p:nvSpPr>
        <p:spPr>
          <a:xfrm>
            <a:off x="3175890" y="3520625"/>
            <a:ext cx="563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Аналитика данных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70E72D-1B45-48D2-A8E9-CD51976E32E2}"/>
              </a:ext>
            </a:extLst>
          </p:cNvPr>
          <p:cNvSpPr txBox="1"/>
          <p:nvPr/>
        </p:nvSpPr>
        <p:spPr>
          <a:xfrm>
            <a:off x="3019916" y="4709676"/>
            <a:ext cx="3969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Задачи на доработку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07723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pact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109821</TotalTime>
  <Words>413</Words>
  <Application>Microsoft Office PowerPoint</Application>
  <PresentationFormat>Экран (4:3)</PresentationFormat>
  <Paragraphs>82</Paragraphs>
  <Slides>20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Bahnschrift</vt:lpstr>
      <vt:lpstr>Calibri</vt:lpstr>
      <vt:lpstr>Impact</vt:lpstr>
      <vt:lpstr>Times New Roman</vt:lpstr>
      <vt:lpstr>1_Default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Станислав А. Кудж</Manager>
  <Company>РСА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Предложения к Концепции</dc:title>
  <dc:creator>Станислав А. Кудж</dc:creator>
  <cp:lastModifiedBy>Predtechenskii</cp:lastModifiedBy>
  <cp:revision>1807</cp:revision>
  <cp:lastPrinted>2019-08-06T06:40:31Z</cp:lastPrinted>
  <dcterms:created xsi:type="dcterms:W3CDTF">2004-03-24T15:36:34Z</dcterms:created>
  <dcterms:modified xsi:type="dcterms:W3CDTF">2022-06-19T20:04:48Z</dcterms:modified>
</cp:coreProperties>
</file>